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61" r:id="rId4"/>
    <p:sldId id="284" r:id="rId5"/>
    <p:sldId id="282" r:id="rId6"/>
    <p:sldId id="286" r:id="rId7"/>
    <p:sldId id="277" r:id="rId8"/>
    <p:sldId id="287" r:id="rId9"/>
    <p:sldId id="279" r:id="rId10"/>
  </p:sldIdLst>
  <p:sldSz cx="7556500" cy="10693400"/>
  <p:notesSz cx="6797675" cy="992505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pitchFamily="2" charset="0"/>
      <p:regular r:id="rId17"/>
      <p:bold r:id="rId18"/>
    </p:embeddedFont>
    <p:embeddedFont>
      <p:font typeface="Montserrat Medium" panose="00000600000000000000" pitchFamily="2" charset="0"/>
      <p:regular r:id="rId19"/>
      <p:italic r:id="rId20"/>
    </p:embeddedFont>
    <p:embeddedFont>
      <p:font typeface="Montserrat Ultra-Bold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22" autoAdjust="0"/>
  </p:normalViewPr>
  <p:slideViewPr>
    <p:cSldViewPr>
      <p:cViewPr varScale="1">
        <p:scale>
          <a:sx n="50" d="100"/>
          <a:sy n="50" d="100"/>
        </p:scale>
        <p:origin x="263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25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8AE6E75-3963-358C-A73B-9402468FF9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2F854B-2621-EBBB-CE73-09A4CE0E5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78E1D-67DD-4E8C-88DC-F4D6FD930920}" type="datetimeFigureOut">
              <a:rPr lang="pt-BR" smtClean="0"/>
              <a:t>11/09/2025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6E5410-A1BE-B047-3F91-1BA665B98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48F886-C3DA-2757-9543-221935C25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C10D-DFA5-4BF4-A947-533D8B255A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09541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6573-8530-45A5-A38F-2574AED3FDB8}" type="datetimeFigureOut">
              <a:rPr lang="pt-BR" smtClean="0"/>
              <a:t>11/09/2025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1239838"/>
            <a:ext cx="236537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1DBA-812A-4523-B99E-697B9AE51F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5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p5ODjBytuo" TargetMode="External"/><Relationship Id="rId13" Type="http://schemas.openxmlformats.org/officeDocument/2006/relationships/image" Target="../media/image31.png"/><Relationship Id="rId18" Type="http://schemas.openxmlformats.org/officeDocument/2006/relationships/hyperlink" Target="http://www.evolucaocompressores.com.br/" TargetMode="External"/><Relationship Id="rId3" Type="http://schemas.openxmlformats.org/officeDocument/2006/relationships/image" Target="../media/image26.svg"/><Relationship Id="rId7" Type="http://schemas.openxmlformats.org/officeDocument/2006/relationships/image" Target="../media/image4.png"/><Relationship Id="rId12" Type="http://schemas.openxmlformats.org/officeDocument/2006/relationships/hyperlink" Target="https://www.facebook.com/EvolucaoCompressores" TargetMode="External"/><Relationship Id="rId17" Type="http://schemas.openxmlformats.org/officeDocument/2006/relationships/image" Target="../media/image33.png"/><Relationship Id="rId2" Type="http://schemas.openxmlformats.org/officeDocument/2006/relationships/image" Target="../media/image25.png"/><Relationship Id="rId16" Type="http://schemas.openxmlformats.org/officeDocument/2006/relationships/hyperlink" Target="https://www.youtube.com/channel/UCwd-vQDfQFCs9o1J-7-WiMQ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tavares@evolucaocompressores.com.br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8.svg"/><Relationship Id="rId15" Type="http://schemas.openxmlformats.org/officeDocument/2006/relationships/image" Target="../media/image32.png"/><Relationship Id="rId10" Type="http://schemas.openxmlformats.org/officeDocument/2006/relationships/hyperlink" Target="https://www.linkedin.com/company/14047743" TargetMode="External"/><Relationship Id="rId19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14" Type="http://schemas.openxmlformats.org/officeDocument/2006/relationships/hyperlink" Target="https://www.instagram.com/evolucaocompressores/?hl=pt-b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4444060" y="6679673"/>
            <a:ext cx="3476738" cy="69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61"/>
              </a:lnSpc>
            </a:pPr>
            <a:r>
              <a:rPr lang="en-US" sz="1972" b="1" dirty="0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NOME DA EMPRESA</a:t>
            </a:r>
          </a:p>
          <a:p>
            <a:pPr>
              <a:lnSpc>
                <a:spcPts val="2761"/>
              </a:lnSpc>
            </a:pPr>
            <a:r>
              <a:rPr lang="en-US" sz="1972" b="1" dirty="0" err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Cidade</a:t>
            </a:r>
            <a:r>
              <a:rPr lang="en-US" sz="1972" b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- UF</a:t>
            </a:r>
            <a:endParaRPr lang="en-US" sz="1972" b="1" dirty="0">
              <a:solidFill>
                <a:srgbClr val="434343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20371" y="7949913"/>
            <a:ext cx="3049937" cy="11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Aos </a:t>
            </a:r>
            <a:r>
              <a:rPr lang="en-US" sz="1597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cuidados</a:t>
            </a: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Sr. 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(47) *******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E-MAIL@EMAIL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44060" y="10223263"/>
            <a:ext cx="2407677" cy="27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Jlle,  ** de *** de ****</a:t>
            </a:r>
          </a:p>
        </p:txBody>
      </p:sp>
      <p:pic>
        <p:nvPicPr>
          <p:cNvPr id="15" name="Imagem 1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F53D3C19-8A91-5AB9-4AAE-D97165507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61" y="180856"/>
            <a:ext cx="2517337" cy="656754"/>
          </a:xfrm>
          <a:prstGeom prst="rect">
            <a:avLst/>
          </a:prstGeom>
        </p:spPr>
      </p:pic>
      <p:pic>
        <p:nvPicPr>
          <p:cNvPr id="5" name="Imagem 4" descr="Uma imagem contendo pessoa, homem, segurando, edifício&#10;&#10;O conteúdo gerado por IA pode estar incorreto.">
            <a:extLst>
              <a:ext uri="{FF2B5EF4-FFF2-40B4-BE49-F238E27FC236}">
                <a16:creationId xmlns:a16="http://schemas.microsoft.com/office/drawing/2014/main" id="{229FD357-C0AE-E04B-E13B-84E8C6CDD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-451" r="28810" b="451"/>
          <a:stretch>
            <a:fillRect/>
          </a:stretch>
        </p:blipFill>
        <p:spPr>
          <a:xfrm>
            <a:off x="-40205" y="-66040"/>
            <a:ext cx="4266305" cy="1075944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FF1F18C9-38F0-03FE-04BC-37442C5AF583}"/>
              </a:ext>
            </a:extLst>
          </p:cNvPr>
          <p:cNvSpPr/>
          <p:nvPr/>
        </p:nvSpPr>
        <p:spPr>
          <a:xfrm>
            <a:off x="-71956" y="4329442"/>
            <a:ext cx="7628455" cy="2034515"/>
          </a:xfrm>
          <a:custGeom>
            <a:avLst/>
            <a:gdLst/>
            <a:ahLst/>
            <a:cxnLst/>
            <a:rect l="l" t="t" r="r" b="b"/>
            <a:pathLst>
              <a:path w="3563809" h="802421">
                <a:moveTo>
                  <a:pt x="0" y="0"/>
                </a:moveTo>
                <a:lnTo>
                  <a:pt x="3563809" y="0"/>
                </a:lnTo>
                <a:lnTo>
                  <a:pt x="3563809" y="802421"/>
                </a:lnTo>
                <a:lnTo>
                  <a:pt x="0" y="802421"/>
                </a:lnTo>
                <a:close/>
              </a:path>
            </a:pathLst>
          </a:custGeom>
          <a:solidFill>
            <a:srgbClr val="434343">
              <a:alpha val="42745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DBE78D-13E4-8FC8-042D-686C57C7A652}"/>
              </a:ext>
            </a:extLst>
          </p:cNvPr>
          <p:cNvSpPr txBox="1"/>
          <p:nvPr/>
        </p:nvSpPr>
        <p:spPr>
          <a:xfrm>
            <a:off x="-336550" y="4891973"/>
            <a:ext cx="864108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000" b="1">
                <a:solidFill>
                  <a:schemeClr val="bg1"/>
                </a:solidFill>
                <a:latin typeface="Montserrat Ultra-Bold"/>
                <a:ea typeface="Neue Montreal"/>
                <a:cs typeface="Neue Montreal"/>
                <a:sym typeface="Neue Montreal"/>
              </a:rPr>
              <a:t>CAÇA VAZAMENTOS</a:t>
            </a:r>
            <a:endParaRPr lang="en-US" sz="6600" b="1">
              <a:solidFill>
                <a:schemeClr val="bg1"/>
              </a:solidFill>
              <a:latin typeface="Montserrat" panose="00000500000000000000" pitchFamily="2" charset="0"/>
              <a:ea typeface="Neue Montreal"/>
              <a:cs typeface="Neue Montreal"/>
              <a:sym typeface="Neue Montreal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4390BD3-CDF5-E06D-9D1C-B5C1B670D96D}"/>
              </a:ext>
            </a:extLst>
          </p:cNvPr>
          <p:cNvSpPr txBox="1"/>
          <p:nvPr/>
        </p:nvSpPr>
        <p:spPr>
          <a:xfrm>
            <a:off x="4293814" y="5999745"/>
            <a:ext cx="2407677" cy="2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400" b="1">
                <a:solidFill>
                  <a:schemeClr val="bg1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N°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409731" y="2423672"/>
            <a:ext cx="6538758" cy="6785504"/>
          </a:xfrm>
          <a:custGeom>
            <a:avLst/>
            <a:gdLst/>
            <a:ahLst/>
            <a:cxnLst/>
            <a:rect l="l" t="t" r="r" b="b"/>
            <a:pathLst>
              <a:path w="6538758" h="6785504">
                <a:moveTo>
                  <a:pt x="0" y="0"/>
                </a:moveTo>
                <a:lnTo>
                  <a:pt x="6538759" y="0"/>
                </a:lnTo>
                <a:lnTo>
                  <a:pt x="6538759" y="6785504"/>
                </a:lnTo>
                <a:lnTo>
                  <a:pt x="0" y="67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4992" y="1082845"/>
            <a:ext cx="4608974" cy="37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CASES DE SUCESSO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4992" y="1639245"/>
            <a:ext cx="6639246" cy="23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Lista de clientes atendidos pela Evolução Compressores: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B39676-5FCF-5F1C-8AB5-46AAA1E9C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" y="63341"/>
            <a:ext cx="7464673" cy="85924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EB6BC5E-D89A-7A21-D5B6-32A39EA12A69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79273" y="1808126"/>
            <a:ext cx="374337" cy="187168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78003" y="1098694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 EMPRESA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DFA5E4-DD45-BFEC-B2D2-D56056FAD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" y="-34643"/>
            <a:ext cx="7464673" cy="859247"/>
          </a:xfrm>
          <a:prstGeom prst="rect">
            <a:avLst/>
          </a:prstGeom>
        </p:spPr>
      </p:pic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5DF622FB-037B-96E1-B212-1DE05B27D409}"/>
              </a:ext>
            </a:extLst>
          </p:cNvPr>
          <p:cNvCxnSpPr/>
          <p:nvPr/>
        </p:nvCxnSpPr>
        <p:spPr>
          <a:xfrm>
            <a:off x="0" y="103759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0104C7-EEC8-591A-C0FD-5EBCCE537D68}"/>
              </a:ext>
            </a:extLst>
          </p:cNvPr>
          <p:cNvSpPr txBox="1"/>
          <p:nvPr/>
        </p:nvSpPr>
        <p:spPr>
          <a:xfrm>
            <a:off x="913253" y="1697322"/>
            <a:ext cx="6163974" cy="892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Empresa familiar, Distribuidor Premium em Santa Catarina da fabricante Ingersoll Rand, focada em oferta de serviços de soluções em ar comprimido para indústria.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Imagem 5" descr="Trem em movimento sobre trilhos e árvores ao fundo&#10;&#10;O conteúdo gerado por IA pode estar incorreto.">
            <a:extLst>
              <a:ext uri="{FF2B5EF4-FFF2-40B4-BE49-F238E27FC236}">
                <a16:creationId xmlns:a16="http://schemas.microsoft.com/office/drawing/2014/main" id="{4C6F3F9D-D6FE-4EFC-868C-29B736693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3" y="2987993"/>
            <a:ext cx="3276223" cy="1840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 descr="Uma imagem contendo edifício, cheio, mesa, estrada&#10;&#10;O conteúdo gerado por IA pode estar incorreto.">
            <a:extLst>
              <a:ext uri="{FF2B5EF4-FFF2-40B4-BE49-F238E27FC236}">
                <a16:creationId xmlns:a16="http://schemas.microsoft.com/office/drawing/2014/main" id="{0DBBA9DF-4668-F78E-2F6C-3328ECF00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28" y="4420553"/>
            <a:ext cx="3665767" cy="2061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Group 13">
            <a:extLst>
              <a:ext uri="{FF2B5EF4-FFF2-40B4-BE49-F238E27FC236}">
                <a16:creationId xmlns:a16="http://schemas.microsoft.com/office/drawing/2014/main" id="{759D0BEB-E8D3-EF00-2DEB-033D43298FD5}"/>
              </a:ext>
            </a:extLst>
          </p:cNvPr>
          <p:cNvGrpSpPr/>
          <p:nvPr/>
        </p:nvGrpSpPr>
        <p:grpSpPr>
          <a:xfrm>
            <a:off x="452952" y="6862184"/>
            <a:ext cx="374337" cy="187168"/>
            <a:chOff x="0" y="0"/>
            <a:chExt cx="812800" cy="406400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8406D4A-C7F2-DC77-4F6A-59B9A02C3D18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DE73DD9C-41BA-1CB3-D808-136A7410F8B3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27" name="TextBox 18">
            <a:extLst>
              <a:ext uri="{FF2B5EF4-FFF2-40B4-BE49-F238E27FC236}">
                <a16:creationId xmlns:a16="http://schemas.microsoft.com/office/drawing/2014/main" id="{DCD880F4-6F13-75E5-A081-AC9CF7F4B018}"/>
              </a:ext>
            </a:extLst>
          </p:cNvPr>
          <p:cNvSpPr txBox="1"/>
          <p:nvPr/>
        </p:nvSpPr>
        <p:spPr>
          <a:xfrm>
            <a:off x="882820" y="6740854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NOSSAS MARCAS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F326145-04BD-542B-421A-DD9612CF5D69}"/>
              </a:ext>
            </a:extLst>
          </p:cNvPr>
          <p:cNvSpPr txBox="1"/>
          <p:nvPr/>
        </p:nvSpPr>
        <p:spPr>
          <a:xfrm>
            <a:off x="394830" y="4867118"/>
            <a:ext cx="6163974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Unidade de Joinville, Santa Catarina.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2B2CEC7-B099-3E52-F2A6-AAF639D760A8}"/>
              </a:ext>
            </a:extLst>
          </p:cNvPr>
          <p:cNvSpPr txBox="1"/>
          <p:nvPr/>
        </p:nvSpPr>
        <p:spPr>
          <a:xfrm>
            <a:off x="3298576" y="6528008"/>
            <a:ext cx="6163974" cy="338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Unidade de São Bento do Sul, Santa Catarina.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9" name="Retângulo de cantos arredondados 16">
            <a:extLst>
              <a:ext uri="{FF2B5EF4-FFF2-40B4-BE49-F238E27FC236}">
                <a16:creationId xmlns:a16="http://schemas.microsoft.com/office/drawing/2014/main" id="{7872A3CA-89D9-41C7-941A-35A87AD0BAFB}"/>
              </a:ext>
            </a:extLst>
          </p:cNvPr>
          <p:cNvSpPr/>
          <p:nvPr/>
        </p:nvSpPr>
        <p:spPr>
          <a:xfrm>
            <a:off x="712364" y="7360479"/>
            <a:ext cx="2767445" cy="1348016"/>
          </a:xfrm>
          <a:prstGeom prst="roundRect">
            <a:avLst/>
          </a:prstGeom>
          <a:solidFill>
            <a:schemeClr val="bg1">
              <a:lumMod val="95000"/>
              <a:alpha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pt-BR" b="1" kern="0"/>
              <a:t>Solução completa de geração de ar comprimido</a:t>
            </a:r>
            <a:endParaRPr lang="pt-BR" b="1" kern="0" dirty="0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0F640CE4-74DF-1124-3EB7-FB879B35F4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4" y="7436394"/>
            <a:ext cx="2376000" cy="485540"/>
          </a:xfrm>
          <a:prstGeom prst="rect">
            <a:avLst/>
          </a:prstGeom>
        </p:spPr>
      </p:pic>
      <p:sp>
        <p:nvSpPr>
          <p:cNvPr id="42" name="Título 1">
            <a:extLst>
              <a:ext uri="{FF2B5EF4-FFF2-40B4-BE49-F238E27FC236}">
                <a16:creationId xmlns:a16="http://schemas.microsoft.com/office/drawing/2014/main" id="{C608DAAD-06BE-BA12-1B60-7B0DBD8857C3}"/>
              </a:ext>
            </a:extLst>
          </p:cNvPr>
          <p:cNvSpPr txBox="1">
            <a:spLocks/>
          </p:cNvSpPr>
          <p:nvPr/>
        </p:nvSpPr>
        <p:spPr>
          <a:xfrm>
            <a:off x="774648" y="7996168"/>
            <a:ext cx="2553507" cy="828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>
              <a:lnSpc>
                <a:spcPct val="150000"/>
              </a:lnSpc>
              <a:spcAft>
                <a:spcPts val="1200"/>
              </a:spcAft>
            </a:pPr>
            <a:r>
              <a:rPr lang="pt-BR" sz="1200" b="1" kern="0" dirty="0">
                <a:latin typeface="Montserrat" panose="00000500000000000000" pitchFamily="2" charset="0"/>
              </a:rPr>
              <a:t>Solução completa de geração de </a:t>
            </a:r>
            <a:r>
              <a:rPr lang="pt-BR" sz="1200" b="1" kern="0">
                <a:latin typeface="Montserrat" panose="00000500000000000000" pitchFamily="2" charset="0"/>
              </a:rPr>
              <a:t>ar comprimido.</a:t>
            </a:r>
            <a:endParaRPr lang="pt-BR" sz="1200" b="1" kern="0" dirty="0">
              <a:latin typeface="Montserrat" panose="00000500000000000000" pitchFamily="2" charset="0"/>
            </a:endParaRPr>
          </a:p>
        </p:txBody>
      </p:sp>
      <p:sp>
        <p:nvSpPr>
          <p:cNvPr id="52" name="Retângulo de cantos arredondados 16">
            <a:extLst>
              <a:ext uri="{FF2B5EF4-FFF2-40B4-BE49-F238E27FC236}">
                <a16:creationId xmlns:a16="http://schemas.microsoft.com/office/drawing/2014/main" id="{CCB6528E-C6F8-F2A0-0761-ABE752D6D394}"/>
              </a:ext>
            </a:extLst>
          </p:cNvPr>
          <p:cNvSpPr/>
          <p:nvPr/>
        </p:nvSpPr>
        <p:spPr>
          <a:xfrm>
            <a:off x="559356" y="8908702"/>
            <a:ext cx="2993787" cy="1322047"/>
          </a:xfrm>
          <a:prstGeom prst="roundRect">
            <a:avLst/>
          </a:prstGeom>
          <a:solidFill>
            <a:schemeClr val="bg1">
              <a:lumMod val="95000"/>
              <a:alpha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endParaRPr lang="pt-BR" b="1" kern="0" dirty="0"/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ACF431E5-8B4F-683A-1490-EFD26DA67D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15" y="8966641"/>
            <a:ext cx="1336518" cy="456977"/>
          </a:xfrm>
          <a:prstGeom prst="rect">
            <a:avLst/>
          </a:prstGeom>
        </p:spPr>
      </p:pic>
      <p:sp>
        <p:nvSpPr>
          <p:cNvPr id="55" name="Título 1">
            <a:extLst>
              <a:ext uri="{FF2B5EF4-FFF2-40B4-BE49-F238E27FC236}">
                <a16:creationId xmlns:a16="http://schemas.microsoft.com/office/drawing/2014/main" id="{BCEC9091-EB6F-B3B0-7511-99085B194559}"/>
              </a:ext>
            </a:extLst>
          </p:cNvPr>
          <p:cNvSpPr txBox="1">
            <a:spLocks/>
          </p:cNvSpPr>
          <p:nvPr/>
        </p:nvSpPr>
        <p:spPr>
          <a:xfrm>
            <a:off x="587581" y="9523722"/>
            <a:ext cx="2993787" cy="531138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>
              <a:spcAft>
                <a:spcPts val="1200"/>
              </a:spcAft>
            </a:pPr>
            <a:r>
              <a:rPr lang="pt-BR" sz="1200" b="1" kern="0" dirty="0">
                <a:latin typeface="Montserrat" panose="00000500000000000000" pitchFamily="2" charset="0"/>
              </a:rPr>
              <a:t>Monitoramento remoto multiplataforma de</a:t>
            </a:r>
            <a:br>
              <a:rPr lang="pt-BR" sz="1200" b="1" kern="0" dirty="0">
                <a:latin typeface="Montserrat" panose="00000500000000000000" pitchFamily="2" charset="0"/>
              </a:rPr>
            </a:br>
            <a:r>
              <a:rPr lang="pt-BR" sz="1200" b="1" kern="0" dirty="0">
                <a:latin typeface="Montserrat" panose="00000500000000000000" pitchFamily="2" charset="0"/>
              </a:rPr>
              <a:t>toda operação do compressor de ar</a:t>
            </a:r>
          </a:p>
        </p:txBody>
      </p:sp>
      <p:sp>
        <p:nvSpPr>
          <p:cNvPr id="56" name="Retângulo de cantos arredondados 16">
            <a:extLst>
              <a:ext uri="{FF2B5EF4-FFF2-40B4-BE49-F238E27FC236}">
                <a16:creationId xmlns:a16="http://schemas.microsoft.com/office/drawing/2014/main" id="{0C5FE6FF-DD6C-2F79-9131-4F75122BDB41}"/>
              </a:ext>
            </a:extLst>
          </p:cNvPr>
          <p:cNvSpPr/>
          <p:nvPr/>
        </p:nvSpPr>
        <p:spPr>
          <a:xfrm>
            <a:off x="3581368" y="7328623"/>
            <a:ext cx="2977436" cy="1348016"/>
          </a:xfrm>
          <a:prstGeom prst="roundRect">
            <a:avLst/>
          </a:prstGeom>
          <a:solidFill>
            <a:schemeClr val="bg1">
              <a:lumMod val="95000"/>
              <a:alpha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endParaRPr lang="pt-BR" b="1" kern="0" dirty="0"/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C5B5840A-0139-ACBD-8E0F-4AB36315CC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73" y="7416129"/>
            <a:ext cx="1315234" cy="454638"/>
          </a:xfrm>
          <a:prstGeom prst="rect">
            <a:avLst/>
          </a:prstGeom>
        </p:spPr>
      </p:pic>
      <p:sp>
        <p:nvSpPr>
          <p:cNvPr id="58" name="Título 1">
            <a:extLst>
              <a:ext uri="{FF2B5EF4-FFF2-40B4-BE49-F238E27FC236}">
                <a16:creationId xmlns:a16="http://schemas.microsoft.com/office/drawing/2014/main" id="{86A6ADF7-5854-1BE7-2DB6-AA0F13DD5E16}"/>
              </a:ext>
            </a:extLst>
          </p:cNvPr>
          <p:cNvSpPr txBox="1">
            <a:spLocks/>
          </p:cNvSpPr>
          <p:nvPr/>
        </p:nvSpPr>
        <p:spPr>
          <a:xfrm>
            <a:off x="3766674" y="8037095"/>
            <a:ext cx="2602376" cy="51437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>
              <a:spcAft>
                <a:spcPts val="1200"/>
              </a:spcAft>
            </a:pPr>
            <a:r>
              <a:rPr lang="pt-BR" sz="1200" b="1" kern="0" dirty="0">
                <a:latin typeface="Montserrat" panose="00000500000000000000" pitchFamily="2" charset="0"/>
              </a:rPr>
              <a:t>Suporte Técnico Remoto para pronto atendimento à distância</a:t>
            </a:r>
          </a:p>
        </p:txBody>
      </p:sp>
      <p:sp>
        <p:nvSpPr>
          <p:cNvPr id="59" name="Retângulo de cantos arredondados 16">
            <a:extLst>
              <a:ext uri="{FF2B5EF4-FFF2-40B4-BE49-F238E27FC236}">
                <a16:creationId xmlns:a16="http://schemas.microsoft.com/office/drawing/2014/main" id="{0234A038-0C0A-2F64-9089-AEF74FE2E78C}"/>
              </a:ext>
            </a:extLst>
          </p:cNvPr>
          <p:cNvSpPr/>
          <p:nvPr/>
        </p:nvSpPr>
        <p:spPr>
          <a:xfrm>
            <a:off x="3652125" y="8896550"/>
            <a:ext cx="2977436" cy="1348016"/>
          </a:xfrm>
          <a:prstGeom prst="roundRect">
            <a:avLst/>
          </a:prstGeom>
          <a:solidFill>
            <a:schemeClr val="bg1">
              <a:lumMod val="95000"/>
              <a:alpha val="6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endParaRPr lang="pt-BR" b="1" kern="0" dirty="0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6969B17A-5814-55CA-4566-17BCAAD006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61" y="8950229"/>
            <a:ext cx="840202" cy="613102"/>
          </a:xfrm>
          <a:prstGeom prst="rect">
            <a:avLst/>
          </a:prstGeom>
        </p:spPr>
      </p:pic>
      <p:sp>
        <p:nvSpPr>
          <p:cNvPr id="61" name="Título 1">
            <a:extLst>
              <a:ext uri="{FF2B5EF4-FFF2-40B4-BE49-F238E27FC236}">
                <a16:creationId xmlns:a16="http://schemas.microsoft.com/office/drawing/2014/main" id="{1D934265-28BC-D549-D15F-676FE5010BBE}"/>
              </a:ext>
            </a:extLst>
          </p:cNvPr>
          <p:cNvSpPr txBox="1">
            <a:spLocks/>
          </p:cNvSpPr>
          <p:nvPr/>
        </p:nvSpPr>
        <p:spPr>
          <a:xfrm>
            <a:off x="3643949" y="9561129"/>
            <a:ext cx="2993787" cy="49373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3002" b="0" i="0">
                <a:solidFill>
                  <a:srgbClr val="7D7D7D"/>
                </a:solidFill>
                <a:latin typeface="Roboto"/>
                <a:ea typeface="+mj-ea"/>
                <a:cs typeface="Roboto"/>
              </a:defRPr>
            </a:lvl1pPr>
          </a:lstStyle>
          <a:p>
            <a:pPr algn="ctr" defTabSz="914400">
              <a:spcAft>
                <a:spcPts val="1200"/>
              </a:spcAft>
            </a:pPr>
            <a:r>
              <a:rPr lang="pt-BR" sz="1100" b="1" kern="0" dirty="0">
                <a:latin typeface="Montserrat" panose="00000500000000000000" pitchFamily="2" charset="0"/>
              </a:rPr>
              <a:t>Aplicativo exclusivo com árvore de falhas e soluções para compressores multimarcas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2B75-1A78-6EAC-7C06-A6FF5A1F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6AF57D31-7427-2988-79B5-F1C81A10CA36}"/>
              </a:ext>
            </a:extLst>
          </p:cNvPr>
          <p:cNvGrpSpPr/>
          <p:nvPr/>
        </p:nvGrpSpPr>
        <p:grpSpPr>
          <a:xfrm>
            <a:off x="137155" y="1382170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D7C9EF-34E2-2BDB-6448-BB219F5DA7C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059F8C3-4D88-16F6-E853-F5451648A18F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2285321-9592-B9DA-9A02-5C9C2CDD7DA7}"/>
              </a:ext>
            </a:extLst>
          </p:cNvPr>
          <p:cNvSpPr txBox="1"/>
          <p:nvPr/>
        </p:nvSpPr>
        <p:spPr>
          <a:xfrm>
            <a:off x="654050" y="1283451"/>
            <a:ext cx="10539247" cy="348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16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CONHEÇA NOSSO TRABALHO DE EFICIÊNCIA ENERGÉTICA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AA22F8F-848D-239C-54A8-85C71BF52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" y="12699"/>
            <a:ext cx="7464673" cy="859247"/>
          </a:xfrm>
          <a:prstGeom prst="rect">
            <a:avLst/>
          </a:prstGeom>
        </p:spPr>
      </p:pic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D43CA3DE-5C13-10BC-020C-5E19909D8393}"/>
              </a:ext>
            </a:extLst>
          </p:cNvPr>
          <p:cNvCxnSpPr/>
          <p:nvPr/>
        </p:nvCxnSpPr>
        <p:spPr>
          <a:xfrm>
            <a:off x="-88577" y="103759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5EBFA5D7-E89A-FC6A-B4DB-5B8244D72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7E8EA"/>
              </a:clrFrom>
              <a:clrTo>
                <a:srgbClr val="E7E8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0" b="26976"/>
          <a:stretch>
            <a:fillRect/>
          </a:stretch>
        </p:blipFill>
        <p:spPr>
          <a:xfrm>
            <a:off x="137155" y="2079563"/>
            <a:ext cx="6494452" cy="6093511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F8AF7EC0-4D86-1882-AABE-A0D4E41D457E}"/>
              </a:ext>
            </a:extLst>
          </p:cNvPr>
          <p:cNvSpPr txBox="1"/>
          <p:nvPr/>
        </p:nvSpPr>
        <p:spPr>
          <a:xfrm>
            <a:off x="324324" y="8949281"/>
            <a:ext cx="6307284" cy="74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16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“FAZER O MESMO TRABALHO UTILIZANDO MENOS ENERGIA É O NOSSO OBJETIVO”</a:t>
            </a:r>
          </a:p>
        </p:txBody>
      </p:sp>
    </p:spTree>
    <p:extLst>
      <p:ext uri="{BB962C8B-B14F-4D97-AF65-F5344CB8AC3E}">
        <p14:creationId xmlns:p14="http://schemas.microsoft.com/office/powerpoint/2010/main" val="225547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6EE1-755E-DA9F-F099-7363C5C1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8C670E73-0DD9-D56F-1FC5-97351CD4B9C4}"/>
              </a:ext>
            </a:extLst>
          </p:cNvPr>
          <p:cNvGrpSpPr/>
          <p:nvPr/>
        </p:nvGrpSpPr>
        <p:grpSpPr>
          <a:xfrm>
            <a:off x="472958" y="1843926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980B40F-2B8C-A243-659C-827C1FC0F5C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F1BD0DE-F1F9-4E62-FF3F-BB2E869EE772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71A9A064-C007-F4D4-A67E-089174E72ACE}"/>
              </a:ext>
            </a:extLst>
          </p:cNvPr>
          <p:cNvSpPr txBox="1"/>
          <p:nvPr/>
        </p:nvSpPr>
        <p:spPr>
          <a:xfrm>
            <a:off x="996601" y="1812564"/>
            <a:ext cx="6119272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CAÇA VAZAMENTOS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371DA3-6356-9964-29F3-760A38654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" y="40809"/>
            <a:ext cx="7464673" cy="859247"/>
          </a:xfrm>
          <a:prstGeom prst="rect">
            <a:avLst/>
          </a:prstGeom>
        </p:spPr>
      </p:pic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DE6AA1B-4567-C29A-37D4-AF2E5D340764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8">
            <a:extLst>
              <a:ext uri="{FF2B5EF4-FFF2-40B4-BE49-F238E27FC236}">
                <a16:creationId xmlns:a16="http://schemas.microsoft.com/office/drawing/2014/main" id="{89A365AE-5AAA-624B-13D8-670E747D36B4}"/>
              </a:ext>
            </a:extLst>
          </p:cNvPr>
          <p:cNvSpPr txBox="1"/>
          <p:nvPr/>
        </p:nvSpPr>
        <p:spPr>
          <a:xfrm>
            <a:off x="472958" y="1155700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EFICIÊNCIA ENERGÉTICA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F149BF-66E4-F53A-F3EE-26654F8DC8AC}"/>
              </a:ext>
            </a:extLst>
          </p:cNvPr>
          <p:cNvSpPr txBox="1"/>
          <p:nvPr/>
        </p:nvSpPr>
        <p:spPr>
          <a:xfrm>
            <a:off x="472958" y="2238752"/>
            <a:ext cx="6457800" cy="144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Para realizar os serviços de caça-vazamentos, a Evolução Compressores utiliza o detector ultrassônico LD500, da </a:t>
            </a:r>
            <a:r>
              <a:rPr lang="pt-BR" sz="1200" i="1">
                <a:latin typeface="Montserrat" panose="00000500000000000000" pitchFamily="2" charset="0"/>
                <a:cs typeface="Arial" panose="020B0604020202020204" pitchFamily="34" charset="0"/>
              </a:rPr>
              <a:t>CS Instruments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, marca Alemã de renome internacional no ramo de detectores ultrassônicos. Com este equipamento, pode-se detectar vazamentos em até 6 metros de distância, possibilitando a inspeção de redes térreas e aéreas, sem a necessidade de plataformas elevatórias.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BA5464-AA19-16A7-920A-FCD0B785E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69" r="22984"/>
          <a:stretch/>
        </p:blipFill>
        <p:spPr>
          <a:xfrm>
            <a:off x="780274" y="4175452"/>
            <a:ext cx="2133600" cy="245611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77258641-A3A4-BD86-5EEF-0CA8852A0D54}"/>
              </a:ext>
            </a:extLst>
          </p:cNvPr>
          <p:cNvGrpSpPr/>
          <p:nvPr/>
        </p:nvGrpSpPr>
        <p:grpSpPr>
          <a:xfrm>
            <a:off x="4236797" y="4123578"/>
            <a:ext cx="2283305" cy="2596982"/>
            <a:chOff x="3823156" y="3847229"/>
            <a:chExt cx="2462105" cy="273650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3D0DCA4-ECA4-2506-C8CB-161BEBE4C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2379" y="4868575"/>
              <a:ext cx="1402882" cy="17151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EE8A7DA-490D-2A03-AA21-6EBCA217D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1136" y="4576703"/>
              <a:ext cx="1393844" cy="171516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8302DEE-FAEA-EADB-D41B-65BC2679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0766" y="4165716"/>
              <a:ext cx="1474574" cy="194621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9C41EEB8-A7D7-AE12-1057-FCE62E2A1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3156" y="3847229"/>
              <a:ext cx="1544902" cy="2013268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32F87B-B65E-807C-E74E-981E9DD891FB}"/>
              </a:ext>
            </a:extLst>
          </p:cNvPr>
          <p:cNvSpPr txBox="1"/>
          <p:nvPr/>
        </p:nvSpPr>
        <p:spPr>
          <a:xfrm>
            <a:off x="546128" y="7291042"/>
            <a:ext cx="6457799" cy="1446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Para identificação </a:t>
            </a:r>
            <a:r>
              <a:rPr lang="pt-BR" sz="1200" i="1">
                <a:latin typeface="Montserrat" panose="00000500000000000000" pitchFamily="2" charset="0"/>
                <a:cs typeface="Arial" panose="020B0604020202020204" pitchFamily="34" charset="0"/>
              </a:rPr>
              <a:t>in loco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 dos vazamentos encontrados, a Evolução Compressores utiliza etiquetas adesivas, que facilitam a localização dos vazamentos para correções posteriores. Além dos vazamentos, identificamos, também, oportunidades de racionalização do uso de ar comprimido, reduzindo ainda mais os desperdícios.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3583EE2-6689-4F4A-95B8-16644B508B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4" y="8849474"/>
            <a:ext cx="2160000" cy="432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F1A87A4-BEF4-ACF4-E03C-69F9878505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37" y="8849474"/>
            <a:ext cx="2160000" cy="4320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7F2B07D-1AF8-2CB7-8DFC-5FA7EDAAC438}"/>
              </a:ext>
            </a:extLst>
          </p:cNvPr>
          <p:cNvSpPr txBox="1"/>
          <p:nvPr/>
        </p:nvSpPr>
        <p:spPr>
          <a:xfrm>
            <a:off x="3997554" y="6831198"/>
            <a:ext cx="261761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" panose="00000500000000000000" pitchFamily="2" charset="0"/>
              </a:rPr>
              <a:t>Relatório de Caça-Vazamentos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0843A46-D37B-6D8A-8CAD-7057425EC495}"/>
              </a:ext>
            </a:extLst>
          </p:cNvPr>
          <p:cNvSpPr txBox="1"/>
          <p:nvPr/>
        </p:nvSpPr>
        <p:spPr>
          <a:xfrm>
            <a:off x="794654" y="6814703"/>
            <a:ext cx="182880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Detector LD500</a:t>
            </a:r>
          </a:p>
        </p:txBody>
      </p:sp>
    </p:spTree>
    <p:extLst>
      <p:ext uri="{BB962C8B-B14F-4D97-AF65-F5344CB8AC3E}">
        <p14:creationId xmlns:p14="http://schemas.microsoft.com/office/powerpoint/2010/main" val="403779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2F52-686B-AAC2-839E-BDAAF926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468F21CF-6139-B030-401D-B1FA2D97FE58}"/>
              </a:ext>
            </a:extLst>
          </p:cNvPr>
          <p:cNvGrpSpPr/>
          <p:nvPr/>
        </p:nvGrpSpPr>
        <p:grpSpPr>
          <a:xfrm>
            <a:off x="472958" y="1843926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774BF4C-E3A4-9409-139A-85F7EDDE5770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443AE3A-96FC-4FBF-D37B-A015E8918301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D74685E4-26FE-BB0B-C735-9429AE6AF5BF}"/>
              </a:ext>
            </a:extLst>
          </p:cNvPr>
          <p:cNvSpPr txBox="1"/>
          <p:nvPr/>
        </p:nvSpPr>
        <p:spPr>
          <a:xfrm>
            <a:off x="996601" y="1812564"/>
            <a:ext cx="6119272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RELATÓRIO DE VAZAMENTOS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94DDF8-72D7-BD56-4725-A5B151F25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" y="40809"/>
            <a:ext cx="7464673" cy="859247"/>
          </a:xfrm>
          <a:prstGeom prst="rect">
            <a:avLst/>
          </a:prstGeom>
        </p:spPr>
      </p:pic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2A836826-E93B-8B1C-5E6F-1B4BC4A68EA5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8">
            <a:extLst>
              <a:ext uri="{FF2B5EF4-FFF2-40B4-BE49-F238E27FC236}">
                <a16:creationId xmlns:a16="http://schemas.microsoft.com/office/drawing/2014/main" id="{A44CE752-FD1E-45A7-5191-018212EBFBE6}"/>
              </a:ext>
            </a:extLst>
          </p:cNvPr>
          <p:cNvSpPr txBox="1"/>
          <p:nvPr/>
        </p:nvSpPr>
        <p:spPr>
          <a:xfrm>
            <a:off x="472958" y="1155700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EFICIÊNCIA ENERGÉTICA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EFCB4C-0AC5-9974-6359-EC5B37E99B70}"/>
              </a:ext>
            </a:extLst>
          </p:cNvPr>
          <p:cNvSpPr txBox="1"/>
          <p:nvPr/>
        </p:nvSpPr>
        <p:spPr>
          <a:xfrm>
            <a:off x="472958" y="2238752"/>
            <a:ext cx="6457800" cy="172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Após caçar os vazamentos, elaboramos um relatório detalhado com imagens e com os dados que retiramos do próprio equipamento, contendo o custo em </a:t>
            </a:r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R$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 do vazamento, quantidade de ar desperdiçada (em </a:t>
            </a:r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PCM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), lista de peças para correções, observações, descrição do local se encontra o vazamento e um selo de identificação no local.</a:t>
            </a:r>
          </a:p>
          <a:p>
            <a:pPr algn="just">
              <a:lnSpc>
                <a:spcPct val="150000"/>
              </a:lnSpc>
            </a:pP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93B4D4B7-83A9-B9E0-194A-341C2713972C}"/>
              </a:ext>
            </a:extLst>
          </p:cNvPr>
          <p:cNvGrpSpPr/>
          <p:nvPr/>
        </p:nvGrpSpPr>
        <p:grpSpPr>
          <a:xfrm>
            <a:off x="446637" y="4182210"/>
            <a:ext cx="374337" cy="187168"/>
            <a:chOff x="0" y="0"/>
            <a:chExt cx="812800" cy="406400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DD9343FC-2AA4-708F-D6E1-98E86498A816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0" name="TextBox 15">
              <a:extLst>
                <a:ext uri="{FF2B5EF4-FFF2-40B4-BE49-F238E27FC236}">
                  <a16:creationId xmlns:a16="http://schemas.microsoft.com/office/drawing/2014/main" id="{E5CE88C9-0380-0824-F3E3-3DA77AAB59C7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6298C363-585E-C2BE-BDB9-9E94FCB88BA8}"/>
              </a:ext>
            </a:extLst>
          </p:cNvPr>
          <p:cNvSpPr txBox="1"/>
          <p:nvPr/>
        </p:nvSpPr>
        <p:spPr>
          <a:xfrm>
            <a:off x="980586" y="4150848"/>
            <a:ext cx="6119272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EXEMPLO DE INFORMAÇÕES EXTRAÍDAS E IDENTIFICAÇÕES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57E202F-9EFF-7182-CE81-5B281AC9C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3486" r="60286"/>
          <a:stretch/>
        </p:blipFill>
        <p:spPr>
          <a:xfrm>
            <a:off x="472958" y="4694787"/>
            <a:ext cx="2294303" cy="225112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686DA3A-6E1E-19EA-7051-2EF0E49FB3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9950" r="52015" b="12783"/>
          <a:stretch/>
        </p:blipFill>
        <p:spPr>
          <a:xfrm>
            <a:off x="2933844" y="4993516"/>
            <a:ext cx="2063606" cy="196707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077F6F9-2D54-6F4B-1BB5-1FCBA58D06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0" t="22950" r="6179" b="28735"/>
          <a:stretch/>
        </p:blipFill>
        <p:spPr>
          <a:xfrm>
            <a:off x="5261119" y="5006216"/>
            <a:ext cx="1794221" cy="193969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8B6569C-EE55-BD3A-E28B-87CC94C1C1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989" y="4576575"/>
            <a:ext cx="1548495" cy="30969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BA8C26F-985C-98C5-9A1F-ECFC50266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50" y="4576575"/>
            <a:ext cx="1572121" cy="31442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DCA10F1-1BED-C088-DF8C-B6D36F7807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52" y="7239567"/>
            <a:ext cx="6569812" cy="279582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657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34174" y="1034283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CONDIÇÕES COMERCIAIS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C5EECF-0F62-4FB5-D499-FE3386399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" y="-2216"/>
            <a:ext cx="7464673" cy="85924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718EA84-99D9-0C81-F771-871E1CFFDFF8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4E5C016-23A1-E26B-6EBF-B4E35FD6E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096009"/>
              </p:ext>
            </p:extLst>
          </p:nvPr>
        </p:nvGraphicFramePr>
        <p:xfrm>
          <a:off x="381525" y="1839119"/>
          <a:ext cx="6905100" cy="2286000"/>
        </p:xfrm>
        <a:graphic>
          <a:graphicData uri="http://schemas.openxmlformats.org/drawingml/2006/table">
            <a:tbl>
              <a:tblPr/>
              <a:tblGrid>
                <a:gridCol w="42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46398399"/>
                    </a:ext>
                  </a:extLst>
                </a:gridCol>
              </a:tblGrid>
              <a:tr h="3228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Valor Unit. (R$)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312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CAÇA-VAZAMENTOS</a:t>
                      </a:r>
                    </a:p>
                    <a:p>
                      <a:pPr algn="just" fontAlgn="ctr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Caça-vazamentos completo em todo o sistema de ar comprimido. Desde a central dos compressores até os pontos de uso;</a:t>
                      </a:r>
                    </a:p>
                    <a:p>
                      <a:pPr marL="171450" indent="-171450" algn="just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Etiquetação para identificação dos pontos de vazamentos;</a:t>
                      </a:r>
                    </a:p>
                    <a:p>
                      <a:pPr marL="171450" indent="-171450" algn="just" fontAlgn="ctr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Levantamento de todo o material necessário para correção dos vazamentos;</a:t>
                      </a:r>
                    </a:p>
                    <a:p>
                      <a:pPr marL="171450" marR="0" lvl="0" indent="-17145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 Relatório Personalizado </a:t>
                      </a: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com imagens e descrição dos </a:t>
                      </a:r>
                      <a:r>
                        <a:rPr lang="pt-BR" sz="1100" b="1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vazamentos</a:t>
                      </a: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 e </a:t>
                      </a:r>
                      <a:r>
                        <a:rPr lang="pt-BR" sz="1100" b="1" i="1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racionalizações</a:t>
                      </a:r>
                      <a:r>
                        <a:rPr lang="pt-B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3.890,00 </a:t>
                      </a: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/ diária</a:t>
                      </a:r>
                    </a:p>
                    <a:p>
                      <a:pPr marL="0" marR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091755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CA03CBD-8783-1632-8093-85B6C0625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40495"/>
              </p:ext>
            </p:extLst>
          </p:nvPr>
        </p:nvGraphicFramePr>
        <p:xfrm>
          <a:off x="381525" y="4125119"/>
          <a:ext cx="6905100" cy="1958621"/>
        </p:xfrm>
        <a:graphic>
          <a:graphicData uri="http://schemas.openxmlformats.org/drawingml/2006/table">
            <a:tbl>
              <a:tblPr/>
              <a:tblGrid>
                <a:gridCol w="42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9013">
                <a:tc>
                  <a:txBody>
                    <a:bodyPr/>
                    <a:lstStyle/>
                    <a:p>
                      <a:pPr marL="0" marR="0" lvl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TAPA-VAZAMENTOS</a:t>
                      </a:r>
                    </a:p>
                    <a:p>
                      <a:pPr marL="171450" marR="0" lvl="0" indent="-17145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Tapa-vazamentos completo em todo o sistema de ar comprimido. Desde a central de compressor até o ponto de uso;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1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2.500,00 / diária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2328">
                <a:tc>
                  <a:txBody>
                    <a:bodyPr/>
                    <a:lstStyle/>
                    <a:p>
                      <a:pPr marL="0" marR="0" lvl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COMPARATIVO</a:t>
                      </a:r>
                    </a:p>
                    <a:p>
                      <a:pPr marL="171450" marR="0" lvl="0" indent="-17145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Comparativo do Antes x Depois após as correções forem realizadas com intuito de mensurar os ganhos obtidos.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100" b="0" i="0" u="none" strike="noStrike" kern="1200" baseline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3.490,00 </a:t>
                      </a:r>
                      <a:r>
                        <a:rPr lang="pt-BR" sz="11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/ diária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916698"/>
                  </a:ext>
                </a:extLst>
              </a:tr>
              <a:tr h="3672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TOTAL</a:t>
                      </a:r>
                      <a:endParaRPr lang="pt-BR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R$ 9.880,00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385690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C1B7A1A4-65BB-8FF1-CE7C-C2E0C5355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92231"/>
              </p:ext>
            </p:extLst>
          </p:nvPr>
        </p:nvGraphicFramePr>
        <p:xfrm>
          <a:off x="381525" y="6723587"/>
          <a:ext cx="6905099" cy="2756805"/>
        </p:xfrm>
        <a:graphic>
          <a:graphicData uri="http://schemas.openxmlformats.org/drawingml/2006/table">
            <a:tbl>
              <a:tblPr/>
              <a:tblGrid>
                <a:gridCol w="2841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9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Condições de pagamento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Previsão de conclusão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Impostos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Validade da Proposta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Entrada + 28/56/84 ddl (clientes novos)</a:t>
                      </a:r>
                    </a:p>
                    <a:p>
                      <a:pPr marL="0" marR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28/56/84 ddl (recorrentes)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 dia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104287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Inclusos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30 dias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Faturamento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0">
                <a:tc gridSpan="4">
                  <a:txBody>
                    <a:bodyPr/>
                    <a:lstStyle/>
                    <a:p>
                      <a:pPr marL="85725" inden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Caso sejamos contemplados com o seu pedido de compra, este deverá ser emitido para:</a:t>
                      </a:r>
                    </a:p>
                    <a:p>
                      <a:pPr marL="85725" indent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tabLst>
                          <a:tab pos="1466850" algn="l"/>
                        </a:tabLst>
                      </a:pP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85725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b="1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MENDES</a:t>
                      </a:r>
                      <a:r>
                        <a:rPr lang="pt-BR" sz="1100" b="1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 BARCELOS LTDA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85725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CNPJ: 80.737.695/0001-28 | Insc. Estadual: 251.733.327</a:t>
                      </a:r>
                    </a:p>
                    <a:p>
                      <a:pPr marL="85725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Rua dos</a:t>
                      </a:r>
                      <a:r>
                        <a:rPr lang="pt-BR" sz="11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Suíços</a:t>
                      </a: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pt-BR" sz="1100" baseline="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17210</a:t>
                      </a: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– Costa e Silva | CEP: 89.220-801</a:t>
                      </a:r>
                    </a:p>
                    <a:p>
                      <a:pPr marL="85725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466850" algn="l"/>
                        </a:tabLst>
                      </a:pPr>
                      <a:r>
                        <a:rPr lang="pt-BR" sz="1100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Joinville – SC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3983E-9BAC-6351-057F-38DED760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C71FBBBF-20FA-3307-43F5-53362B8A21C2}"/>
              </a:ext>
            </a:extLst>
          </p:cNvPr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7D3AA2D-BCB7-DEC3-4B59-C59BBB6794D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47E3D2D6-5B6B-7FAF-59AB-9A073BE84763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5BDDF8C-A0D3-0C41-C35C-A84B8391A2EF}"/>
              </a:ext>
            </a:extLst>
          </p:cNvPr>
          <p:cNvSpPr txBox="1"/>
          <p:nvPr/>
        </p:nvSpPr>
        <p:spPr>
          <a:xfrm>
            <a:off x="1034174" y="1034283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OBSERVAÇÕES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E69AE2-F0A0-70F2-6BB7-46B3064E6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" y="-2216"/>
            <a:ext cx="7464673" cy="85924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8B8817D-AC4A-346A-2FDE-9BAF806EB1BA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FFE773-27B5-9FEA-80BB-08009F62AA29}"/>
              </a:ext>
            </a:extLst>
          </p:cNvPr>
          <p:cNvSpPr txBox="1"/>
          <p:nvPr/>
        </p:nvSpPr>
        <p:spPr>
          <a:xfrm>
            <a:off x="460378" y="1917700"/>
            <a:ext cx="659447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spcAft>
                <a:spcPts val="600"/>
              </a:spcAft>
              <a:buFont typeface="+mj-lt"/>
              <a:buAutoNum type="arabicParenR"/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Durante o serviço de “Caça-Vazamentos”, o engenheiro deverá ser acompanhado por um colaborador, com a finalidade de auxiliar na identificação dos locais avaliados;</a:t>
            </a:r>
          </a:p>
          <a:p>
            <a:pPr marL="228600" indent="-228600" algn="just">
              <a:spcAft>
                <a:spcPts val="600"/>
              </a:spcAft>
              <a:buFont typeface="+mj-lt"/>
              <a:buAutoNum type="arabicParenR"/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Durante o serviço de “Caça-Vazamentos”, o engenheiro </a:t>
            </a:r>
            <a:r>
              <a:rPr lang="pt-BR" sz="1200" b="1" u="sng">
                <a:latin typeface="Montserrat" panose="00000500000000000000" pitchFamily="2" charset="0"/>
                <a:cs typeface="Arial" panose="020B0604020202020204" pitchFamily="34" charset="0"/>
              </a:rPr>
              <a:t>NÃO IRÁ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 desconectar nenhum componente com objetivo de identificar qual o tipo de rosca do componente avaliado;</a:t>
            </a:r>
          </a:p>
          <a:p>
            <a:pPr marL="228600" indent="-228600" algn="just">
              <a:spcAft>
                <a:spcPts val="600"/>
              </a:spcAft>
              <a:buFont typeface="+mj-lt"/>
              <a:buAutoNum type="arabicParenR"/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Durante o serviço de “Caça-Vazamentos”, caso o engenheiro avalie um local onde ele não consegue acessar (locais demasiado altos, inacessíveis, dentre outras causas), ele não irá colocar a etiqueta no vazamento, mas sim em um local próximo (a foto identificando o vazamento não terá qualquer diferença);</a:t>
            </a:r>
          </a:p>
          <a:p>
            <a:pPr marL="228600" indent="-228600" algn="just">
              <a:spcAft>
                <a:spcPts val="600"/>
              </a:spcAft>
              <a:buFont typeface="+mj-lt"/>
              <a:buAutoNum type="arabicParenR"/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Caso o serviço de “Caça-Vazamentos” seja realizado fora do horário de expediente, haverá um acréscimo de 50% no valor da mão de obra. </a:t>
            </a:r>
          </a:p>
          <a:p>
            <a:pPr marL="228600" indent="-228600" algn="just">
              <a:spcAft>
                <a:spcPts val="600"/>
              </a:spcAft>
              <a:buFont typeface="+mj-lt"/>
              <a:buAutoNum type="arabicParenR"/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Recomendamos que o tempo entre o serviço de “Caça-Vazamento” e de “Tapa-Vazamentos” dentro de, no máximo, </a:t>
            </a:r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15 dias</a:t>
            </a: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, desse modo garantindo que os resultados sejam mais assertivos, e a medição final não tenha impacto de novos vazamento que possam vir a surgir.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68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7503" y="4344490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4" y="0"/>
                </a:lnTo>
                <a:lnTo>
                  <a:pt x="163664" y="249392"/>
                </a:lnTo>
                <a:lnTo>
                  <a:pt x="0" y="24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7505" y="4799170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53719" y="4381761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3" y="0"/>
                </a:lnTo>
                <a:lnTo>
                  <a:pt x="163663" y="249393"/>
                </a:lnTo>
                <a:lnTo>
                  <a:pt x="0" y="24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38353" y="4788364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 flipV="1">
            <a:off x="3696717" y="3744249"/>
            <a:ext cx="0" cy="152442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34174" y="1034285"/>
            <a:ext cx="4608974" cy="62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À DISPOSIÇÃO</a:t>
            </a:r>
          </a:p>
          <a:p>
            <a:pPr>
              <a:lnSpc>
                <a:spcPts val="2520"/>
              </a:lnSpc>
            </a:pPr>
            <a:endParaRPr lang="en-US" b="1" dirty="0">
              <a:solidFill>
                <a:srgbClr val="6F6F6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09944" y="1636262"/>
            <a:ext cx="6128010" cy="194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Evolução</a:t>
            </a: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Compressores conta com equipe comercial e técnica altamente qualificada, para fornecimento de produtos, serviços e soluções no consumo de ar comprimido, assim aprimorando o consumo de energia elétrica, a produtividade e as operações dos clientes.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Atualmente a Evolução Compressores conta com duas unidades, sendo uma em São Bento do Sul e outra em Joinville ambas no estado de Santa Catarina.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Estamos no mercado há mais de 40 anos, oferecendo comprometimento, produtividade e inteligência nos negócios dos clientes.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0677" y="3763302"/>
            <a:ext cx="210824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Joinville-SC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851" y="3744247"/>
            <a:ext cx="304286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São Bento do Sul - SC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217" y="4402868"/>
            <a:ext cx="270404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dos suíços, 17210 - Costa e Silva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217" y="4818723"/>
            <a:ext cx="140223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3455-0337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84286" y="4380331"/>
            <a:ext cx="2289067" cy="40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Pedro Robl, 13 - Colonial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84284" y="4755717"/>
            <a:ext cx="1590096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3635-0222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5990" y="5963877"/>
            <a:ext cx="6128010" cy="85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Agradecemos a oportunidade e vossa atenção à nossa proposta técnica e comercial referente a fornecimento de equipamentos para geração de ar comprimido.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5990" y="6923997"/>
            <a:ext cx="6324722" cy="8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Desde já ficamos à disposição para esclarecimentos de quaisquer dúvidas ou para o fornecimento de informações adicionais que se fizerem necessárias.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90677" y="7732087"/>
            <a:ext cx="6324722" cy="150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Atenciosamente,</a:t>
            </a:r>
          </a:p>
          <a:p>
            <a:pPr>
              <a:lnSpc>
                <a:spcPts val="1675"/>
              </a:lnSpc>
            </a:pPr>
            <a:endParaRPr lang="en-US" sz="1196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Nome Sobrenome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Consultor Técnico de Vendas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(47) 00000</a:t>
            </a:r>
          </a:p>
          <a:p>
            <a:pPr>
              <a:lnSpc>
                <a:spcPts val="1675"/>
              </a:lnSpc>
            </a:pPr>
            <a:r>
              <a:rPr lang="en-US" sz="1196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mailto:tavares@evolucaocompressores.com.br"/>
              </a:rPr>
              <a:t>email@evolucaocompressores.com.br</a:t>
            </a:r>
            <a:r>
              <a:rPr lang="en-US" sz="119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D45A9AA0-0CD1-0BDD-757A-35EB263744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" y="63341"/>
            <a:ext cx="7464673" cy="85924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EA67F56-74C0-A712-52FF-4789FF89BB39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hlinkClick r:id="rId8" tooltip="Vídeo Institucional"/>
            <a:extLst>
              <a:ext uri="{FF2B5EF4-FFF2-40B4-BE49-F238E27FC236}">
                <a16:creationId xmlns:a16="http://schemas.microsoft.com/office/drawing/2014/main" id="{0AD43ABD-7DC3-2819-FED4-DBB9A9AF6F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04" y="9912405"/>
            <a:ext cx="369574" cy="335547"/>
          </a:xfrm>
          <a:prstGeom prst="rect">
            <a:avLst/>
          </a:prstGeom>
        </p:spPr>
      </p:pic>
      <p:pic>
        <p:nvPicPr>
          <p:cNvPr id="10" name="Imagem 9">
            <a:hlinkClick r:id="rId10"/>
            <a:extLst>
              <a:ext uri="{FF2B5EF4-FFF2-40B4-BE49-F238E27FC236}">
                <a16:creationId xmlns:a16="http://schemas.microsoft.com/office/drawing/2014/main" id="{5CE096B0-E132-0EDF-0E65-2260958665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26" y="9906000"/>
            <a:ext cx="322849" cy="322849"/>
          </a:xfrm>
          <a:prstGeom prst="rect">
            <a:avLst/>
          </a:prstGeom>
        </p:spPr>
      </p:pic>
      <p:pic>
        <p:nvPicPr>
          <p:cNvPr id="11" name="Imagem 10">
            <a:hlinkClick r:id="rId12"/>
            <a:extLst>
              <a:ext uri="{FF2B5EF4-FFF2-40B4-BE49-F238E27FC236}">
                <a16:creationId xmlns:a16="http://schemas.microsoft.com/office/drawing/2014/main" id="{4222693F-F3A2-0B61-AABD-E14993C0FD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71" y="9906000"/>
            <a:ext cx="322849" cy="322849"/>
          </a:xfrm>
          <a:prstGeom prst="rect">
            <a:avLst/>
          </a:prstGeom>
        </p:spPr>
      </p:pic>
      <p:pic>
        <p:nvPicPr>
          <p:cNvPr id="12" name="Imagem 11">
            <a:hlinkClick r:id="rId14"/>
            <a:extLst>
              <a:ext uri="{FF2B5EF4-FFF2-40B4-BE49-F238E27FC236}">
                <a16:creationId xmlns:a16="http://schemas.microsoft.com/office/drawing/2014/main" id="{D9AB2B4D-2E12-9DAB-7B56-88225CCCE27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16" y="9915983"/>
            <a:ext cx="322849" cy="322849"/>
          </a:xfrm>
          <a:prstGeom prst="rect">
            <a:avLst/>
          </a:prstGeom>
        </p:spPr>
      </p:pic>
      <p:pic>
        <p:nvPicPr>
          <p:cNvPr id="32" name="Imagem 31">
            <a:hlinkClick r:id="rId16"/>
            <a:extLst>
              <a:ext uri="{FF2B5EF4-FFF2-40B4-BE49-F238E27FC236}">
                <a16:creationId xmlns:a16="http://schemas.microsoft.com/office/drawing/2014/main" id="{02A8C9AE-9D19-0445-9035-A5D9B004FD9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61" y="9906864"/>
            <a:ext cx="341088" cy="341088"/>
          </a:xfrm>
          <a:prstGeom prst="rect">
            <a:avLst/>
          </a:prstGeom>
        </p:spPr>
      </p:pic>
      <p:pic>
        <p:nvPicPr>
          <p:cNvPr id="33" name="Imagem 32">
            <a:hlinkClick r:id="rId18" tooltip="Visite nosso website"/>
            <a:extLst>
              <a:ext uri="{FF2B5EF4-FFF2-40B4-BE49-F238E27FC236}">
                <a16:creationId xmlns:a16="http://schemas.microsoft.com/office/drawing/2014/main" id="{BFE7E198-C6D2-8C8B-7954-DAB0096C524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0" y="9630058"/>
            <a:ext cx="655158" cy="65515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BAB978F-0289-0D35-61E9-5153DC3B55BC}"/>
              </a:ext>
            </a:extLst>
          </p:cNvPr>
          <p:cNvSpPr txBox="1"/>
          <p:nvPr/>
        </p:nvSpPr>
        <p:spPr>
          <a:xfrm>
            <a:off x="637048" y="9373187"/>
            <a:ext cx="4023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latin typeface="Montserrat" panose="00000500000000000000" pitchFamily="2" charset="0"/>
                <a:cs typeface="Aharoni" panose="02010803020104030203" pitchFamily="2" charset="-79"/>
              </a:rPr>
              <a:t>Conecte-se com a gente:</a:t>
            </a:r>
            <a:endParaRPr lang="pt-BR" sz="16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924</Words>
  <Application>Microsoft Office PowerPoint</Application>
  <PresentationFormat>Personalizar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Montserrat</vt:lpstr>
      <vt:lpstr>Montserrat Bold</vt:lpstr>
      <vt:lpstr>Montserrat Ultra-Bold</vt:lpstr>
      <vt:lpstr>Aptos</vt:lpstr>
      <vt:lpstr>Calibri</vt:lpstr>
      <vt:lpstr>Open Sans</vt:lpstr>
      <vt:lpstr>Montserrat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Linha -E</dc:title>
  <dc:creator>EvolucaoCompressores</dc:creator>
  <cp:lastModifiedBy>Kamille Silveira</cp:lastModifiedBy>
  <cp:revision>40</cp:revision>
  <cp:lastPrinted>2025-08-20T12:01:41Z</cp:lastPrinted>
  <dcterms:created xsi:type="dcterms:W3CDTF">2006-08-16T00:00:00Z</dcterms:created>
  <dcterms:modified xsi:type="dcterms:W3CDTF">2025-09-11T17:57:52Z</dcterms:modified>
  <dc:identifier>DAGwijnfSlk</dc:identifier>
</cp:coreProperties>
</file>